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51"/>
  </p:notesMasterIdLst>
  <p:sldIdLst>
    <p:sldId id="300" r:id="rId2"/>
    <p:sldId id="258" r:id="rId3"/>
    <p:sldId id="314" r:id="rId4"/>
    <p:sldId id="259" r:id="rId5"/>
    <p:sldId id="273" r:id="rId6"/>
    <p:sldId id="260" r:id="rId7"/>
    <p:sldId id="267" r:id="rId8"/>
    <p:sldId id="261" r:id="rId9"/>
    <p:sldId id="268" r:id="rId10"/>
    <p:sldId id="269" r:id="rId11"/>
    <p:sldId id="270" r:id="rId12"/>
    <p:sldId id="271" r:id="rId13"/>
    <p:sldId id="274" r:id="rId14"/>
    <p:sldId id="275" r:id="rId15"/>
    <p:sldId id="276" r:id="rId16"/>
    <p:sldId id="277" r:id="rId17"/>
    <p:sldId id="278" r:id="rId18"/>
    <p:sldId id="279" r:id="rId19"/>
    <p:sldId id="272" r:id="rId20"/>
    <p:sldId id="299" r:id="rId21"/>
    <p:sldId id="280" r:id="rId22"/>
    <p:sldId id="301" r:id="rId23"/>
    <p:sldId id="282" r:id="rId24"/>
    <p:sldId id="283" r:id="rId25"/>
    <p:sldId id="289" r:id="rId26"/>
    <p:sldId id="284" r:id="rId27"/>
    <p:sldId id="290" r:id="rId28"/>
    <p:sldId id="291" r:id="rId29"/>
    <p:sldId id="285" r:id="rId30"/>
    <p:sldId id="296" r:id="rId31"/>
    <p:sldId id="297" r:id="rId32"/>
    <p:sldId id="298" r:id="rId33"/>
    <p:sldId id="286" r:id="rId34"/>
    <p:sldId id="287" r:id="rId35"/>
    <p:sldId id="292" r:id="rId36"/>
    <p:sldId id="293" r:id="rId37"/>
    <p:sldId id="294" r:id="rId38"/>
    <p:sldId id="295" r:id="rId39"/>
    <p:sldId id="312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5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sca Constanze" initials="m" lastIdx="6" clrIdx="0">
    <p:extLst>
      <p:ext uri="{19B8F6BF-5375-455C-9EA6-DF929625EA0E}">
        <p15:presenceInfo xmlns:p15="http://schemas.microsoft.com/office/powerpoint/2012/main" userId="Mesca Constanz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4601"/>
    <a:srgbClr val="FECB01"/>
    <a:srgbClr val="3C5C26"/>
    <a:srgbClr val="CF722A"/>
    <a:srgbClr val="BDC901"/>
    <a:srgbClr val="8AAB00"/>
    <a:srgbClr val="608611"/>
    <a:srgbClr val="571F1C"/>
    <a:srgbClr val="A6B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68" y="114"/>
      </p:cViewPr>
      <p:guideLst>
        <p:guide pos="385"/>
        <p:guide pos="5375"/>
        <p:guide orient="horz" pos="4088"/>
        <p:guide orient="horz" pos="6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31T09:32:12.340" idx="6">
    <p:pos x="10" y="10"/>
    <p:text>Quiz kommt doch erst am Schluss??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31T09:31:10.404" idx="5">
    <p:pos x="10" y="10"/>
    <p:text>Esca-Apoplexie?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8A48C-867D-46C9-A561-FC2EBAE069BD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37A6-28BB-4C93-80A9-5E20020E1C1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2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Geschätzte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Neupflanzung</a:t>
            </a:r>
            <a:r>
              <a:rPr lang="en-US" dirty="0" smtClean="0"/>
              <a:t> von </a:t>
            </a:r>
            <a:r>
              <a:rPr lang="en-US" dirty="0" err="1" smtClean="0"/>
              <a:t>Reben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baseline="0" dirty="0" smtClean="0"/>
              <a:t> Ersatz der </a:t>
            </a:r>
            <a:r>
              <a:rPr lang="en-US" baseline="0" dirty="0" err="1" smtClean="0"/>
              <a:t>jährlich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neuinfizierten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Reben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Die </a:t>
            </a:r>
            <a:r>
              <a:rPr lang="en-US" baseline="0" dirty="0" err="1" smtClean="0"/>
              <a:t>wirtschaftlichen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Verluste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betragen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Frankreich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aufgrund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quantitativen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qualitativen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Ertragsverluste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Milliarden</a:t>
            </a:r>
            <a:r>
              <a:rPr lang="en-US" baseline="0" dirty="0" smtClean="0"/>
              <a:t> Euro. </a:t>
            </a:r>
            <a:r>
              <a:rPr lang="en-US" baseline="0" dirty="0" err="1" smtClean="0"/>
              <a:t>Dasselbe</a:t>
            </a:r>
            <a:r>
              <a:rPr lang="en-US" baseline="0" dirty="0" smtClean="0"/>
              <a:t> gilt </a:t>
            </a:r>
            <a:r>
              <a:rPr lang="en-US" baseline="0" dirty="0" err="1" smtClean="0"/>
              <a:t>auch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für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Kalifornien</a:t>
            </a:r>
            <a:r>
              <a:rPr lang="en-US" baseline="0" dirty="0" smtClean="0"/>
              <a:t> (0,25 </a:t>
            </a:r>
            <a:r>
              <a:rPr lang="en-US" baseline="0" dirty="0" err="1" smtClean="0"/>
              <a:t>Milliarden</a:t>
            </a:r>
            <a:r>
              <a:rPr lang="en-US" baseline="0" dirty="0" smtClean="0"/>
              <a:t> Dollar) und </a:t>
            </a:r>
            <a:r>
              <a:rPr lang="en-US" baseline="0" dirty="0" err="1" smtClean="0"/>
              <a:t>Australien</a:t>
            </a:r>
            <a:r>
              <a:rPr lang="en-US" baseline="0" dirty="0" smtClean="0"/>
              <a:t> (8,3 </a:t>
            </a:r>
            <a:r>
              <a:rPr lang="en-US" baseline="0" dirty="0" err="1" smtClean="0"/>
              <a:t>Milliarden</a:t>
            </a:r>
            <a:r>
              <a:rPr lang="en-US" baseline="0" dirty="0" smtClean="0"/>
              <a:t> Dollar).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71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Eutypa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71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Schadbild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i="1" dirty="0" err="1" smtClean="0"/>
              <a:t>Empoasca</a:t>
            </a:r>
            <a:r>
              <a:rPr lang="en-US" i="1" dirty="0" smtClean="0"/>
              <a:t> </a:t>
            </a:r>
            <a:r>
              <a:rPr lang="en-US" i="1" dirty="0" err="1" smtClean="0"/>
              <a:t>vitis</a:t>
            </a:r>
            <a:endParaRPr lang="en-US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62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Esca-Flecken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9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Eisenmangel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9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C000"/>
                </a:solidFill>
              </a:rPr>
              <a:t>Esca Apoplexie??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11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FD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66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Eutypa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05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5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Botryosphaeria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Zusätzlich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Ertrag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auch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Qualität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Trauben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gemindert</a:t>
            </a:r>
            <a:r>
              <a:rPr lang="en-US" baseline="0" dirty="0" smtClean="0"/>
              <a:t>. So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beispielsweise</a:t>
            </a:r>
            <a:r>
              <a:rPr lang="en-US" baseline="0" dirty="0" smtClean="0"/>
              <a:t> der pH-Wert der </a:t>
            </a:r>
            <a:r>
              <a:rPr lang="en-US" baseline="0" dirty="0" err="1" smtClean="0"/>
              <a:t>Trauben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höher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Daher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geraten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Trauben</a:t>
            </a:r>
            <a:r>
              <a:rPr lang="en-US" baseline="0" dirty="0" smtClean="0"/>
              <a:t> von </a:t>
            </a:r>
            <a:r>
              <a:rPr lang="en-US" baseline="0" dirty="0" err="1" smtClean="0"/>
              <a:t>infizierten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verwenden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</a:t>
            </a:r>
            <a:r>
              <a:rPr lang="en-US" baseline="0" dirty="0" smtClean="0"/>
              <a:t> it could be skipped, is better to focus on the other 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1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Gewöhnliche</a:t>
            </a:r>
            <a:r>
              <a:rPr lang="en-US" dirty="0" smtClean="0"/>
              <a:t> </a:t>
            </a:r>
            <a:r>
              <a:rPr lang="en-US" dirty="0" err="1" smtClean="0"/>
              <a:t>Krankheiten</a:t>
            </a:r>
            <a:r>
              <a:rPr lang="en-US" dirty="0" smtClean="0"/>
              <a:t> (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Falscher</a:t>
            </a:r>
            <a:r>
              <a:rPr lang="en-US" dirty="0" smtClean="0"/>
              <a:t> und </a:t>
            </a:r>
            <a:r>
              <a:rPr lang="en-US" dirty="0" err="1" smtClean="0"/>
              <a:t>Echter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Mehltau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sind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einfacher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bekämpfen</a:t>
            </a:r>
            <a:r>
              <a:rPr lang="en-US" baseline="0" dirty="0" smtClean="0"/>
              <a:t>, da die </a:t>
            </a:r>
            <a:r>
              <a:rPr lang="en-US" baseline="0" dirty="0" err="1" smtClean="0"/>
              <a:t>Interaktion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zwischen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Pflanze</a:t>
            </a:r>
            <a:r>
              <a:rPr lang="en-US" baseline="0" dirty="0" smtClean="0"/>
              <a:t>, Pathogen und </a:t>
            </a:r>
            <a:r>
              <a:rPr lang="en-US" baseline="0" dirty="0" err="1" smtClean="0"/>
              <a:t>Umwelt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vorhersehbar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Wenn</a:t>
            </a:r>
            <a:r>
              <a:rPr lang="en-US" dirty="0" smtClean="0"/>
              <a:t> man </a:t>
            </a:r>
            <a:r>
              <a:rPr lang="en-US" dirty="0" err="1" smtClean="0"/>
              <a:t>mehr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beteiligtes</a:t>
            </a:r>
            <a:r>
              <a:rPr lang="en-US" dirty="0" smtClean="0"/>
              <a:t> Pathogen hat,</a:t>
            </a:r>
            <a:r>
              <a:rPr lang="en-US" baseline="0" dirty="0" smtClean="0"/>
              <a:t> welches die </a:t>
            </a:r>
            <a:r>
              <a:rPr lang="en-US" baseline="0" dirty="0" err="1" smtClean="0"/>
              <a:t>Krankheit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verursacht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schwierig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Interaktion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jedes</a:t>
            </a:r>
            <a:r>
              <a:rPr lang="en-US" baseline="0" dirty="0" smtClean="0"/>
              <a:t> Pathogens </a:t>
            </a:r>
            <a:r>
              <a:rPr lang="en-US" baseline="0" dirty="0" err="1" smtClean="0"/>
              <a:t>vorherzusagen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1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Experiment,</a:t>
            </a:r>
            <a:r>
              <a:rPr lang="en-US" baseline="0" dirty="0" smtClean="0"/>
              <a:t> welches von Vincenzo </a:t>
            </a:r>
            <a:r>
              <a:rPr lang="en-US" baseline="0" dirty="0" err="1" smtClean="0"/>
              <a:t>Mondello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durchgeführt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wurde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zeigte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innerhalb</a:t>
            </a:r>
            <a:r>
              <a:rPr lang="en-US" baseline="0" dirty="0" smtClean="0"/>
              <a:t> von </a:t>
            </a:r>
            <a:r>
              <a:rPr lang="en-US" baseline="0" dirty="0" err="1" smtClean="0"/>
              <a:t>zwei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Jahren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nur</a:t>
            </a:r>
            <a:r>
              <a:rPr lang="en-US" baseline="0" dirty="0" smtClean="0"/>
              <a:t> 12% der </a:t>
            </a:r>
            <a:r>
              <a:rPr lang="en-US" baseline="0" dirty="0" err="1" smtClean="0"/>
              <a:t>infizierten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Pflanzen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Weinbergs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Symptome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beiden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Jahren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zeigten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68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Seit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Verbot</a:t>
            </a:r>
            <a:r>
              <a:rPr lang="en-US" dirty="0" smtClean="0"/>
              <a:t> von </a:t>
            </a:r>
            <a:r>
              <a:rPr lang="en-US" dirty="0" err="1" smtClean="0"/>
              <a:t>Natriumarsenit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wirksamen</a:t>
            </a:r>
            <a:r>
              <a:rPr lang="en-US" dirty="0" smtClean="0"/>
              <a:t> </a:t>
            </a:r>
            <a:r>
              <a:rPr lang="en-US" dirty="0" err="1" smtClean="0"/>
              <a:t>Bekämpfungsstrategien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69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</a:t>
            </a:r>
            <a:r>
              <a:rPr lang="en-US" sz="12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Minuten</a:t>
            </a: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5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Esca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6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33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03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91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74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35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0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72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40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28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09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4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0C97-5F18-43BA-920E-7458283B67A0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9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m1FRqUfcVQ" TargetMode="External"/><Relationship Id="rId4" Type="http://schemas.openxmlformats.org/officeDocument/2006/relationships/comments" Target="../comments/commen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9366" y="2374711"/>
            <a:ext cx="6441745" cy="237471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777904" y="5156945"/>
            <a:ext cx="5724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treten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nicht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jedes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Jahr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auf 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derselben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auf 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2"/>
          <p:cNvSpPr txBox="1"/>
          <p:nvPr/>
        </p:nvSpPr>
        <p:spPr>
          <a:xfrm>
            <a:off x="341194" y="382137"/>
            <a:ext cx="7820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sp>
        <p:nvSpPr>
          <p:cNvPr id="8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Warum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Bekämpfung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schwierig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807" y="3009901"/>
            <a:ext cx="5620194" cy="38481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1194" y="2902179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20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Pathogenausbreitung</a:t>
            </a:r>
            <a:r>
              <a:rPr lang="en-US" sz="20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der</a:t>
            </a:r>
            <a:r>
              <a:rPr lang="en-US" sz="20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hängt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Weinbergmanagement</a:t>
            </a:r>
            <a:r>
              <a:rPr lang="en-US" sz="22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zusammen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insbesondere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</a:t>
            </a:r>
            <a:r>
              <a:rPr lang="en-US" sz="24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800" b="1" dirty="0">
              <a:solidFill>
                <a:srgbClr val="FECB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2"/>
          <p:cNvSpPr txBox="1"/>
          <p:nvPr/>
        </p:nvSpPr>
        <p:spPr>
          <a:xfrm>
            <a:off x="341194" y="382137"/>
            <a:ext cx="7820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sp>
        <p:nvSpPr>
          <p:cNvPr id="8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Warum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Bekämpfung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schwierig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997880" y="3031231"/>
            <a:ext cx="4817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Zurzeit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gibt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noch</a:t>
            </a:r>
            <a:endParaRPr lang="en-US" sz="24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it-IT" sz="32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KEINE</a:t>
            </a:r>
          </a:p>
          <a:p>
            <a:pPr algn="ctr">
              <a:lnSpc>
                <a:spcPct val="150000"/>
              </a:lnSpc>
            </a:pPr>
            <a:r>
              <a:rPr lang="de-DE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</a:t>
            </a:r>
            <a:r>
              <a:rPr lang="de-DE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irksamen Bekämpfungsstrategien</a:t>
            </a:r>
            <a:endParaRPr lang="en-US" sz="28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2"/>
          <p:cNvSpPr txBox="1"/>
          <p:nvPr/>
        </p:nvSpPr>
        <p:spPr>
          <a:xfrm>
            <a:off x="341194" y="382137"/>
            <a:ext cx="7820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sp>
        <p:nvSpPr>
          <p:cNvPr id="8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Warum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Bekämpfung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schwierig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11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Pathogen-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Lebenszyklus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805822"/>
            <a:ext cx="2929416" cy="292061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536899" y="3265857"/>
            <a:ext cx="5320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Der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Lebenszyklus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Epidemilogie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für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alle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Pilze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verursachen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sehr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ähnlich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Berstch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et al., 2013). 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Diese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Krankheiten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rätselhaft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ihre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2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benötigen</a:t>
            </a:r>
            <a:r>
              <a:rPr lang="en-US" sz="22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mehrere</a:t>
            </a:r>
            <a:r>
              <a:rPr lang="en-US" sz="22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Jahre</a:t>
            </a:r>
            <a:r>
              <a:rPr lang="en-US" sz="22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für</a:t>
            </a:r>
            <a:r>
              <a:rPr lang="en-US" sz="22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ihre</a:t>
            </a:r>
            <a:r>
              <a:rPr lang="en-US" sz="22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Entwicklung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Außerdem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schwierig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beobachten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8482" y="2429302"/>
            <a:ext cx="4012443" cy="383502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1194" y="382137"/>
            <a:ext cx="8061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Pathogen-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Lebenszyklus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37327" y="5180927"/>
            <a:ext cx="1635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Dotum" panose="020B0600000101010101" pitchFamily="34" charset="-127"/>
                <a:ea typeface="Dotum" panose="020B0600000101010101" pitchFamily="34" charset="-127"/>
              </a:rPr>
              <a:t>Infektion</a:t>
            </a:r>
            <a:endParaRPr lang="en-US" sz="20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68608" y="3540214"/>
            <a:ext cx="2347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Dotum" panose="020B0600000101010101" pitchFamily="34" charset="-127"/>
                <a:ea typeface="Dotum" panose="020B0600000101010101" pitchFamily="34" charset="-127"/>
              </a:rPr>
              <a:t>Verbreitung</a:t>
            </a:r>
            <a:r>
              <a:rPr lang="en-US" sz="2000" dirty="0" smtClean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000" dirty="0" err="1" smtClean="0">
                <a:latin typeface="Dotum" panose="020B0600000101010101" pitchFamily="34" charset="-127"/>
                <a:ea typeface="Dotum" panose="020B0600000101010101" pitchFamily="34" charset="-127"/>
              </a:rPr>
              <a:t>durch</a:t>
            </a:r>
            <a:r>
              <a:rPr lang="en-US" sz="2000" dirty="0" smtClean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000" dirty="0" err="1" smtClean="0">
                <a:latin typeface="Dotum" panose="020B0600000101010101" pitchFamily="34" charset="-127"/>
                <a:ea typeface="Dotum" panose="020B0600000101010101" pitchFamily="34" charset="-127"/>
              </a:rPr>
              <a:t>Regen</a:t>
            </a:r>
            <a:endParaRPr lang="en-US" sz="20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22041" y="2633527"/>
            <a:ext cx="2406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Dotum" panose="020B0600000101010101" pitchFamily="34" charset="-127"/>
                <a:ea typeface="Dotum" panose="020B0600000101010101" pitchFamily="34" charset="-127"/>
              </a:rPr>
              <a:t>Inokulum</a:t>
            </a:r>
            <a:r>
              <a:rPr lang="en-US" sz="2000" dirty="0" smtClean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endParaRPr lang="en-US" sz="20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73403" y="5380982"/>
            <a:ext cx="2072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Dotum" panose="020B0600000101010101" pitchFamily="34" charset="-127"/>
                <a:ea typeface="Dotum" panose="020B0600000101010101" pitchFamily="34" charset="-127"/>
              </a:rPr>
              <a:t>Vermehrung</a:t>
            </a:r>
            <a:endParaRPr lang="en-US" sz="22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852079" y="6250676"/>
            <a:ext cx="220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Sommer</a:t>
            </a:r>
            <a:endParaRPr lang="en-US" sz="2400" b="1" dirty="0">
              <a:solidFill>
                <a:srgbClr val="FF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72783" y="4293012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Frühling</a:t>
            </a:r>
            <a:endParaRPr lang="en-US" sz="2400" b="1" dirty="0">
              <a:solidFill>
                <a:srgbClr val="92D05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60776" y="3970581"/>
            <a:ext cx="143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Herbst</a:t>
            </a:r>
            <a:endParaRPr lang="en-US" sz="2400" b="1" dirty="0">
              <a:solidFill>
                <a:srgbClr val="FFC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965241" y="1832155"/>
            <a:ext cx="127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Winter</a:t>
            </a:r>
            <a:endParaRPr lang="en-US" sz="2400" b="1" dirty="0">
              <a:solidFill>
                <a:srgbClr val="00B0F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055055" y="3042026"/>
            <a:ext cx="2347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B446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Schnittwunden</a:t>
            </a:r>
            <a:endParaRPr lang="en-US" sz="2200" b="1" dirty="0">
              <a:solidFill>
                <a:srgbClr val="B446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18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7852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Pathogen-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Lebenszyklus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39986" y="3332871"/>
            <a:ext cx="49814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Kenntnis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des Pathogen-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Lebenszyklus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möglich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Infektionen</a:t>
            </a:r>
            <a:r>
              <a:rPr lang="en-US" sz="20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verringern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  <a:p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Verringern</a:t>
            </a:r>
            <a:r>
              <a:rPr lang="en-US" sz="22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des </a:t>
            </a:r>
            <a:r>
              <a:rPr lang="en-US" sz="22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Inokulums</a:t>
            </a:r>
            <a:r>
              <a:rPr lang="en-US" sz="22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</a:t>
            </a:r>
            <a:r>
              <a:rPr lang="en-US" sz="22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zum</a:t>
            </a:r>
            <a:r>
              <a:rPr lang="en-US" sz="22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richtigen</a:t>
            </a:r>
            <a:r>
              <a:rPr lang="en-US" sz="22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Zeitpunkt</a:t>
            </a:r>
            <a:endParaRPr lang="en-US" sz="22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38" y="2944588"/>
            <a:ext cx="3343370" cy="214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214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Verringern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des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Inokulums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3398636" y="4399268"/>
            <a:ext cx="5422508" cy="225870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91319" y="2327276"/>
            <a:ext cx="75199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Um das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Inokulum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verringern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wichtig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22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Triebe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entfernen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sobald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diese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zeigen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Infizierte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Pflanzen</a:t>
            </a:r>
            <a:r>
              <a:rPr lang="en-US" sz="2000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entfernen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Schnittrückstände</a:t>
            </a:r>
            <a:r>
              <a:rPr lang="en-US" sz="22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entfernen</a:t>
            </a:r>
            <a:endParaRPr lang="en-US" sz="22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494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7204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Entfernung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eines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symptomatischn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Triebs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922" y="4012442"/>
            <a:ext cx="3794077" cy="2845558"/>
          </a:xfrm>
          <a:prstGeom prst="flowChartPunchedCard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1194" y="2270500"/>
            <a:ext cx="52680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Wenn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nur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Trieb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zeigt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sein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dass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nur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dieser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infiziert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wurde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/>
            <a:r>
              <a:rPr lang="en-US" sz="20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Entfernen</a:t>
            </a:r>
            <a:r>
              <a:rPr lang="en-US" sz="20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Sie</a:t>
            </a:r>
            <a:r>
              <a:rPr lang="en-US" sz="20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diesen</a:t>
            </a:r>
            <a:r>
              <a:rPr lang="en-US" sz="20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Trieb</a:t>
            </a:r>
            <a:r>
              <a:rPr lang="en-US" sz="20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schauen</a:t>
            </a:r>
            <a:r>
              <a:rPr lang="en-US" sz="20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Sie</a:t>
            </a:r>
            <a:r>
              <a:rPr lang="en-US" sz="20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ob</a:t>
            </a:r>
            <a:r>
              <a:rPr lang="en-US" sz="20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sich</a:t>
            </a:r>
            <a:r>
              <a:rPr lang="en-US" sz="20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Infektion</a:t>
            </a:r>
            <a:r>
              <a:rPr lang="en-US" sz="20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</a:t>
            </a:r>
            <a:r>
              <a:rPr lang="en-US" sz="20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Rest der </a:t>
            </a:r>
            <a:r>
              <a:rPr lang="en-US" sz="20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sz="20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ausbreitet</a:t>
            </a:r>
            <a:r>
              <a:rPr lang="en-US" sz="20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</a:p>
          <a:p>
            <a:pPr algn="just"/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Wenn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möglich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die </a:t>
            </a:r>
            <a:r>
              <a:rPr lang="en-US" dirty="0" err="1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ilze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an der Basis der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Triebe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erkennen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wahrscheinlich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gesamte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Rebe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infiziert</a:t>
            </a:r>
            <a:r>
              <a:rPr lang="en-US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>
              <a:solidFill>
                <a:srgbClr val="C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123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672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Entfernen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einer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symptomatischen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82" y="2663164"/>
            <a:ext cx="3675283" cy="3131180"/>
          </a:xfrm>
          <a:prstGeom prst="ellipse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30182" y="3213091"/>
            <a:ext cx="4540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Wenn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an </a:t>
            </a:r>
            <a:r>
              <a:rPr lang="en-US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all </a:t>
            </a:r>
            <a:r>
              <a:rPr lang="en-US" b="1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ihren</a:t>
            </a:r>
            <a:r>
              <a:rPr lang="en-US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Blättern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zeigt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bedeutet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das,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dass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sie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vollständig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infiziert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/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diesem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Stadium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beste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die </a:t>
            </a:r>
            <a:r>
              <a:rPr lang="en-US" b="1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gesamte</a:t>
            </a:r>
            <a:r>
              <a:rPr lang="en-US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entfernen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/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Sobald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geschnitten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oder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gerodet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wurde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sollte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sie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sobald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als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möglich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entfernt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</a:t>
            </a:r>
            <a:r>
              <a:rPr lang="en-US" b="1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kompostiert</a:t>
            </a:r>
            <a:r>
              <a:rPr lang="en-US" b="1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oder</a:t>
            </a:r>
            <a:r>
              <a:rPr lang="en-US" b="1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verbrannt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792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zum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richtigen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Zeitpunkt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744" y="3712191"/>
            <a:ext cx="4635256" cy="314581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41194" y="2431884"/>
            <a:ext cx="792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Pathogene</a:t>
            </a:r>
            <a:r>
              <a:rPr lang="en-US" sz="2000" b="1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infizieren</a:t>
            </a:r>
            <a:r>
              <a:rPr lang="en-US" sz="2000" b="1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b="1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sz="2000" b="1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meistens</a:t>
            </a:r>
            <a:r>
              <a:rPr lang="en-US" sz="2000" b="1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über</a:t>
            </a:r>
            <a:r>
              <a:rPr lang="en-US" sz="2000" b="1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Schnittwunden</a:t>
            </a:r>
            <a:endParaRPr lang="en-US" sz="2000" b="1" dirty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1194" y="3701264"/>
            <a:ext cx="5581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Pathogensporen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den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Regen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verbreitet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wichtig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bei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trockenem</a:t>
            </a:r>
            <a:r>
              <a:rPr lang="en-US" sz="2000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Wetter </a:t>
            </a:r>
            <a:r>
              <a:rPr lang="en-US" sz="2000" b="1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schneiden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Zudem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möglich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Wunden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Mastix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oder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Verwendung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 </a:t>
            </a:r>
            <a:r>
              <a:rPr lang="en-US" sz="2000" b="1" i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</a:t>
            </a:r>
            <a:r>
              <a:rPr lang="en-US" sz="2000" b="1" i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richoderma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schützen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715224" y="1991762"/>
            <a:ext cx="64098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Bei </a:t>
            </a:r>
            <a:r>
              <a:rPr lang="de-DE" b="1" dirty="0" smtClean="0">
                <a:solidFill>
                  <a:srgbClr val="FF0000"/>
                </a:solidFill>
              </a:rPr>
              <a:t>dieser Präsentation </a:t>
            </a:r>
            <a:r>
              <a:rPr lang="de-DE" b="1" dirty="0">
                <a:solidFill>
                  <a:srgbClr val="FF0000"/>
                </a:solidFill>
              </a:rPr>
              <a:t>handelt es sich um eine reine Übersetzung. Die hier vorgestellten Ansätze zur Bekämpfung der GTDs sind lediglich eine Zusammenfassung aller Maßnahmen, die von den am WINETWORK-Projekt teilnehmenden Ländern durchgeführt bzw. getestet werden. Bitte beachten Sie, dass die nationalen und regionalen Vorgaben bzw. Empfehlungen einzuhalten </a:t>
            </a:r>
            <a:r>
              <a:rPr lang="de-DE" b="1" dirty="0" smtClean="0">
                <a:solidFill>
                  <a:srgbClr val="FF0000"/>
                </a:solidFill>
              </a:rPr>
              <a:t>sind!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8033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Quiz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5353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Bitte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beantworten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erhaltenen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Fragen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1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91319" y="1090023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Video-Clip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nd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Epidemiologie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Tm1FRqUfcV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5524" y="1741955"/>
            <a:ext cx="7859831" cy="47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8232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Quiz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Ergebnisse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Diskussion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59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2029476" y="3858536"/>
            <a:ext cx="6798613" cy="283191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93207" y="2184456"/>
            <a:ext cx="8534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</a:t>
            </a:r>
            <a:r>
              <a:rPr lang="en-US" sz="2000" b="1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b="1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Eutypa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Botryosphaeria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auf den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folgenden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Folien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dargestellt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Erinnerung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äußeren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reichen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nicht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für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Diagnose der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Krankheit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aus.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Um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sicher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sein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notwendig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inneren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anzuschauen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3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548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Eutypa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3047" y="3032969"/>
            <a:ext cx="4473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Eutypa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meistens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älteren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Weinbergen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finden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älter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10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Jahre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).</a:t>
            </a:r>
          </a:p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Mäßig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infizierte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Weinberge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haben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Ertragsverlust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</a:t>
            </a:r>
            <a:r>
              <a:rPr lang="en-US" sz="2000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30%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stark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infizierte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Weinberge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haben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Ertragsverlust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80%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1340448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0" name="Immagine 9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4087330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1" name="Immagine 10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797" y="2713889"/>
            <a:ext cx="2521333" cy="2520000"/>
          </a:xfrm>
          <a:prstGeom prst="diamond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938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178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Eutypa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1340448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0" name="Immagine 9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4087330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1" name="Immagine 10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797" y="2713889"/>
            <a:ext cx="2521333" cy="2520000"/>
          </a:xfrm>
          <a:prstGeom prst="diamond">
            <a:avLst/>
          </a:prstGeom>
          <a:effectLst>
            <a:softEdge rad="6350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284042" y="2650450"/>
            <a:ext cx="44901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äußeren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Eutypa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sehr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typisch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können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zeitigen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Frühjahr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festgestellt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zeichnen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  <a:p>
            <a:pPr algn="just"/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200" b="1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Verkümmertern</a:t>
            </a:r>
            <a:r>
              <a:rPr lang="en-US" sz="2200" b="1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Wuchs</a:t>
            </a:r>
            <a:endParaRPr lang="en-US" sz="2200" b="1" dirty="0" smtClean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200" b="1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Blattchlorosen</a:t>
            </a:r>
            <a:endParaRPr lang="en-US" sz="2200" b="1" dirty="0" smtClean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200" b="1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Kelchförmige</a:t>
            </a:r>
            <a:r>
              <a:rPr lang="en-US" sz="2200" b="1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Blätter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377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Eutypa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Symptome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" y="1902170"/>
            <a:ext cx="5599113" cy="4587530"/>
          </a:xfrm>
          <a:prstGeom prst="ellipse">
            <a:avLst/>
          </a:prstGeom>
        </p:spPr>
      </p:pic>
      <p:sp>
        <p:nvSpPr>
          <p:cNvPr id="6" name="Ovale 5"/>
          <p:cNvSpPr/>
          <p:nvPr/>
        </p:nvSpPr>
        <p:spPr>
          <a:xfrm>
            <a:off x="1643062" y="4071938"/>
            <a:ext cx="2671763" cy="1857375"/>
          </a:xfrm>
          <a:prstGeom prst="ellipse">
            <a:avLst/>
          </a:prstGeom>
          <a:noFill/>
          <a:ln w="57150">
            <a:solidFill>
              <a:srgbClr val="FECB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2 7"/>
          <p:cNvCxnSpPr>
            <a:stCxn id="6" idx="7"/>
            <a:endCxn id="10" idx="1"/>
          </p:cNvCxnSpPr>
          <p:nvPr/>
        </p:nvCxnSpPr>
        <p:spPr>
          <a:xfrm flipV="1">
            <a:off x="3923554" y="2987131"/>
            <a:ext cx="2238446" cy="1356813"/>
          </a:xfrm>
          <a:prstGeom prst="straightConnector1">
            <a:avLst/>
          </a:prstGeom>
          <a:ln w="38100">
            <a:solidFill>
              <a:srgbClr val="CF72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162000" y="2602410"/>
            <a:ext cx="3052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Verkümmerter</a:t>
            </a:r>
            <a:r>
              <a:rPr lang="en-US" sz="22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Wuchs</a:t>
            </a:r>
            <a:endParaRPr lang="en-US" sz="2200" b="1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/>
            <a:r>
              <a:rPr lang="en-US" sz="22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Kurze</a:t>
            </a:r>
            <a:r>
              <a:rPr lang="en-US" sz="2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Internodien</a:t>
            </a:r>
            <a:endParaRPr lang="en-US" sz="22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04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Eutypa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Symptome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346" y="2861124"/>
            <a:ext cx="2700000" cy="3600000"/>
          </a:xfrm>
          <a:prstGeom prst="flowChartProcess">
            <a:avLst/>
          </a:prstGeom>
          <a:ln w="28575">
            <a:solidFill>
              <a:srgbClr val="BDC901"/>
            </a:solidFill>
          </a:ln>
          <a:effectLst>
            <a:softEdge rad="63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225" y="2861124"/>
            <a:ext cx="2700000" cy="3600000"/>
          </a:xfrm>
          <a:prstGeom prst="rect">
            <a:avLst/>
          </a:prstGeom>
          <a:ln w="28575">
            <a:solidFill>
              <a:srgbClr val="BDC901"/>
            </a:solidFill>
          </a:ln>
          <a:effectLst>
            <a:softEdge rad="63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073" y="1605478"/>
            <a:ext cx="2700000" cy="3600000"/>
          </a:xfrm>
          <a:prstGeom prst="rect">
            <a:avLst/>
          </a:prstGeom>
          <a:ln w="28575">
            <a:solidFill>
              <a:srgbClr val="8AAB00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372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413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Eutypa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innere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Symptome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799" y="2241608"/>
            <a:ext cx="3618730" cy="35908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4368683" y="3067548"/>
            <a:ext cx="4473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Wenn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äußeren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erkennbar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möglich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den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Stamm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öffnen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um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diese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Krankheit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bestätigen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Wenn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infiziert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man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Inneren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keilförmige</a:t>
            </a:r>
            <a:r>
              <a:rPr lang="en-US" sz="2000" b="1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Schwarzfärbung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Holzes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erkennen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09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456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4" y="1052464"/>
            <a:ext cx="857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Der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Esca-Komplex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u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nd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Botryosphaeria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haben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ähnliche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Symptome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10" name="Immagine 9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34142" y="3781416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98315" y="3776674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/>
          <p:cNvPicPr preferRelativeResize="0"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9249" y="3780473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/>
          <p:cNvPicPr preferRelativeResize="0"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042" y="3776653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asellaDiTesto 13"/>
          <p:cNvSpPr txBox="1"/>
          <p:nvPr/>
        </p:nvSpPr>
        <p:spPr>
          <a:xfrm>
            <a:off x="280891" y="6149982"/>
            <a:ext cx="1994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Keine</a:t>
            </a:r>
            <a:r>
              <a:rPr lang="en-US" sz="16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6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endParaRPr lang="en-US" sz="16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377330" y="6152976"/>
            <a:ext cx="2077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Chlorosen</a:t>
            </a:r>
            <a:r>
              <a:rPr lang="en-US" sz="16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/</a:t>
            </a:r>
            <a:r>
              <a:rPr lang="en-US" sz="16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Nekrosen</a:t>
            </a:r>
            <a:endParaRPr lang="en-US" sz="16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575430" y="6149982"/>
            <a:ext cx="207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Tigerstreifen</a:t>
            </a:r>
            <a:r>
              <a:rPr lang="en-US" sz="16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auf den </a:t>
            </a:r>
            <a:r>
              <a:rPr lang="en-US" sz="16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Blättern</a:t>
            </a:r>
            <a:endParaRPr lang="en-US" sz="16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720537" y="6151146"/>
            <a:ext cx="2077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Apoplexie</a:t>
            </a:r>
            <a:endParaRPr lang="en-US" sz="16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895" y="2225427"/>
            <a:ext cx="3538885" cy="35074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1194" y="328462"/>
            <a:ext cx="6687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(Grapevine Trunk Diseases, GTDs)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769031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Was sind GTDs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438154" y="3115189"/>
            <a:ext cx="44450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Gruppe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pilzlichen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Erkrankungen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welche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mehrjährigen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Organe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betreffen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Blatt-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nd </a:t>
            </a:r>
            <a:r>
              <a:rPr lang="en-US" sz="2000" b="1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Trauben</a:t>
            </a:r>
            <a:r>
              <a:rPr lang="en-US" sz="2000" b="1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</a:t>
            </a:r>
            <a:r>
              <a:rPr lang="en-US" sz="2000" b="1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manchmal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Tod</a:t>
            </a:r>
            <a:r>
              <a:rPr lang="en-US" sz="2000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der </a:t>
            </a:r>
            <a:r>
              <a:rPr lang="en-US" sz="2000" b="1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führen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200" b="1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450" y="0"/>
            <a:ext cx="10287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4313123" y="5896118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ECB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Chlorosen</a:t>
            </a:r>
            <a:r>
              <a:rPr lang="en-US" sz="4000" dirty="0" smtClean="0">
                <a:solidFill>
                  <a:srgbClr val="FECB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/</a:t>
            </a:r>
            <a:r>
              <a:rPr lang="en-US" sz="4000" dirty="0" err="1" smtClean="0">
                <a:solidFill>
                  <a:srgbClr val="FECB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Nekrosen</a:t>
            </a:r>
            <a:endParaRPr lang="en-US" sz="4000" dirty="0">
              <a:solidFill>
                <a:srgbClr val="FECB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33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2815629" y="5938980"/>
            <a:ext cx="6229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B446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Tigerstreifen</a:t>
            </a:r>
            <a:r>
              <a:rPr lang="en-US" sz="4000" b="1" dirty="0" smtClean="0">
                <a:solidFill>
                  <a:srgbClr val="B446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auf den </a:t>
            </a:r>
            <a:r>
              <a:rPr lang="en-US" sz="4000" b="1" dirty="0" err="1" smtClean="0">
                <a:solidFill>
                  <a:srgbClr val="B446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Blättern</a:t>
            </a:r>
            <a:endParaRPr lang="en-US" sz="4000" b="1" dirty="0">
              <a:solidFill>
                <a:srgbClr val="B446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915525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573840" y="5953270"/>
            <a:ext cx="2398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ECB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Apoplexie</a:t>
            </a:r>
            <a:endParaRPr lang="en-US" sz="4000" b="1" dirty="0">
              <a:solidFill>
                <a:srgbClr val="FECB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688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50374" y="1052464"/>
            <a:ext cx="857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Der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Esca-Komplex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u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nd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Botryosphaeria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haben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ähnliche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Symptome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96830" y="1898701"/>
            <a:ext cx="8268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einzige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Möglichkeit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beide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Krankheiten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voneinander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unterscheiden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können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inneren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analysieren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  <p:pic>
        <p:nvPicPr>
          <p:cNvPr id="8" name="Image 8" descr="http://www.wineland.temp.shapeshift.co.za/archive/technical/supplimentary--wynber-august-2012-a-guide-to-grapevine-abnormalities-in-south-africa-fungal-diseases-associated-with-wood-and-root-rotting-dieback-part-2-7-1--8.jpg"/>
          <p:cNvPicPr preferRelativeResize="0"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6906" y="3302455"/>
            <a:ext cx="324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magine 1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2118" y="2926539"/>
            <a:ext cx="324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949482" y="2902375"/>
            <a:ext cx="1994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Botryosphaeria</a:t>
            </a:r>
            <a:endParaRPr lang="en-US" sz="20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194694" y="6146590"/>
            <a:ext cx="1994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Esca-Komplex</a:t>
            </a:r>
            <a:endParaRPr lang="en-US" sz="20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902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Esca-Komplex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5742" y="1699529"/>
            <a:ext cx="8549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engeren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zwei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Formen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äußern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</p:txBody>
      </p:sp>
      <p:pic>
        <p:nvPicPr>
          <p:cNvPr id="6" name="Immagine 5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4329700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18775" y="4329700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 preferRelativeResize="0"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3552" y="3321052"/>
            <a:ext cx="324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305238" y="3721830"/>
            <a:ext cx="4509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langsames</a:t>
            </a:r>
            <a:r>
              <a:rPr lang="en-US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Auftreten</a:t>
            </a:r>
            <a:r>
              <a:rPr lang="en-US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mit</a:t>
            </a:r>
            <a:r>
              <a:rPr lang="en-US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</a:t>
            </a:r>
            <a:r>
              <a:rPr lang="en-US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Chlorosen</a:t>
            </a:r>
            <a:r>
              <a:rPr lang="en-US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/</a:t>
            </a:r>
            <a:r>
              <a:rPr lang="en-US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Nekrosen</a:t>
            </a:r>
            <a:r>
              <a:rPr lang="en-US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Tigerstreifen</a:t>
            </a:r>
            <a:r>
              <a:rPr lang="en-US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an den </a:t>
            </a:r>
            <a:r>
              <a:rPr lang="en-US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Blättern</a:t>
            </a:r>
            <a:endParaRPr lang="en-US" dirty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89599" y="2674721"/>
            <a:ext cx="354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schnelles</a:t>
            </a:r>
            <a:r>
              <a:rPr lang="en-US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Auftreten</a:t>
            </a:r>
            <a:r>
              <a:rPr lang="en-US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die </a:t>
            </a:r>
            <a:r>
              <a:rPr lang="en-US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sogenannte</a:t>
            </a:r>
            <a:r>
              <a:rPr lang="en-US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Apoplexie</a:t>
            </a:r>
            <a:endParaRPr lang="en-US" dirty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29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66376" y="1699529"/>
            <a:ext cx="833155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Nekrosen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auf den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Blättern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führen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einem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geringeren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Zuckergehalt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Beeren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einem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höheren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pH-Wert.</a:t>
            </a:r>
            <a:endParaRPr lang="en-US" sz="195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Esca-Komplex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89" y="2533443"/>
            <a:ext cx="3950179" cy="395017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9" name="Immagine 8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25"/>
          <a:stretch/>
        </p:blipFill>
        <p:spPr>
          <a:xfrm>
            <a:off x="6666504" y="2542852"/>
            <a:ext cx="1980000" cy="19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4" name="Immagine 13"/>
          <p:cNvPicPr preferRelativeResize="0"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760" y="4508564"/>
            <a:ext cx="1980000" cy="19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6" name="Immagine 15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550" y="4503622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Immagine 16"/>
          <p:cNvPicPr preferRelativeResize="0"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728" y="2523622"/>
            <a:ext cx="1980000" cy="19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849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52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09242" y="1704289"/>
            <a:ext cx="7748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sehr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schnell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auftreten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dies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Apoplexie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genannt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/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apoplektische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Form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tritt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meistens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bei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sehr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heißem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Wetter auf.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Esca-Komplex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2" name="Immagine 1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71" y="2565700"/>
            <a:ext cx="3924000" cy="3924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6000" y="4507511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300" y="4511751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mmagine 7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900" y="2569653"/>
            <a:ext cx="3960000" cy="19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377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504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Esca-Komplex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innere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9242" y="1704289"/>
            <a:ext cx="7748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Inneren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infizierten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Stammes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man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zwei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unterschiedliche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Bereiche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erkennen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schwarzer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weißer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),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verschiedene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Pilze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verursacht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  <p:pic>
        <p:nvPicPr>
          <p:cNvPr id="2" name="Immagine 1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8935" y="2526474"/>
            <a:ext cx="1980000" cy="396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042" y="2537748"/>
            <a:ext cx="3960000" cy="396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mmagine 7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235" y="2564574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Immagine 8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535" y="4505048"/>
            <a:ext cx="1980000" cy="19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369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396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20342" y="1699529"/>
            <a:ext cx="8217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äußeren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Botryosphaeria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Esca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ähnlich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Diagnose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über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Öffnung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Stammes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möglich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Botryosphaeria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7" name="Image 8" descr="http://www.wineland.temp.shapeshift.co.za/archive/technical/supplimentary--wynber-august-2012-a-guide-to-grapevine-abnormalities-in-south-africa-fungal-diseases-associated-with-wood-and-root-rotting-dieback-part-2-7-1--8.jpg"/>
          <p:cNvPicPr preferRelativeResize="0"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575" y="2529700"/>
            <a:ext cx="3960000" cy="39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magine 1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5"/>
          <a:stretch/>
        </p:blipFill>
        <p:spPr>
          <a:xfrm flipV="1">
            <a:off x="6656000" y="4509700"/>
            <a:ext cx="1980000" cy="198000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Immagine 4"/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000" y="2542996"/>
            <a:ext cx="1980000" cy="198000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9" name="Immagine 8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487" y="4509700"/>
            <a:ext cx="1980000" cy="198000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0" name="Immagine 9"/>
          <p:cNvPicPr preferRelativeResize="0"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894" y="2542580"/>
            <a:ext cx="1980000" cy="1980000"/>
          </a:xfrm>
          <a:prstGeom prst="ellipse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848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8223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Danke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für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Ihre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Aufmerksamkeit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!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Immagine 4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95" y="1760350"/>
            <a:ext cx="7992000" cy="47293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805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799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85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Warum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sollten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dagegen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vorgehen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1692428" y="3729039"/>
            <a:ext cx="7100136" cy="295750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23095" y="2013635"/>
            <a:ext cx="6857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verursachen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aufgrund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</a:t>
            </a:r>
            <a:r>
              <a:rPr lang="en-US" sz="2000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qualitativen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quantitativen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Ertragsrückgängen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Milliarde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€ pro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Jahr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Frankreich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großen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wirtschaftlichen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Verlusten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(1,5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Milliarden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$ pro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Jahr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aufgrund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weltweiten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Neupflanzungen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400" b="1" dirty="0">
              <a:solidFill>
                <a:srgbClr val="FECB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924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Symptom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Q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uiz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1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24" name="Immagine 23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8" y="2149297"/>
            <a:ext cx="7920000" cy="432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553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94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Symptom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Q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uiz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2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462" y="1809700"/>
            <a:ext cx="5040000" cy="46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233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951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Symptom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Q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uiz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3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60" y="2184456"/>
            <a:ext cx="7920000" cy="432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291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804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95784" y="1066752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Symptom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Q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uiz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4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13" y="2184456"/>
            <a:ext cx="7920000" cy="432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593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76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Symptom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Q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uiz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5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13" y="2169700"/>
            <a:ext cx="7920000" cy="432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481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5702" y="390744"/>
            <a:ext cx="777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Symptom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Q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uiz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6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462" y="1809700"/>
            <a:ext cx="4680000" cy="46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373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978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Symptom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Q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uiz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7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1"/>
          <a:stretch/>
        </p:blipFill>
        <p:spPr>
          <a:xfrm>
            <a:off x="596900" y="2169700"/>
            <a:ext cx="7920000" cy="432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7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698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Symptom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Q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uiz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8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6" name="Immagine 5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462" y="1809700"/>
            <a:ext cx="4680000" cy="46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773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8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Symptome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Quiz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9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6" name="Immagine 5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462" y="1809700"/>
            <a:ext cx="4680000" cy="46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423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674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Symptome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Quiz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015289" y="410713"/>
            <a:ext cx="885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10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6" name="Image 8" descr="http://www.wineland.temp.shapeshift.co.za/archive/technical/supplimentary--wynber-august-2012-a-guide-to-grapevine-abnormalities-in-south-africa-fungal-diseases-associated-with-wood-and-root-rotting-dieback-part-2-7-1--8.jpg"/>
          <p:cNvPicPr preferRelativeResize="0"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8462" y="1809700"/>
            <a:ext cx="4680000" cy="46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063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404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6769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Warum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sollten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dagegen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vorgehen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4083935" y="4667902"/>
            <a:ext cx="4743300" cy="197578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26935" y="1834246"/>
            <a:ext cx="260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Weinberg</a:t>
            </a:r>
            <a:r>
              <a:rPr lang="it-IT" sz="2200" b="1" dirty="0" smtClean="0">
                <a:solidFill>
                  <a:srgbClr val="FECB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</a:t>
            </a:r>
            <a:endParaRPr lang="en-US" sz="2200" b="1" dirty="0">
              <a:solidFill>
                <a:srgbClr val="FECB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5041" y="3040746"/>
            <a:ext cx="260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Weinproduktion</a:t>
            </a:r>
            <a:r>
              <a:rPr lang="it-IT" sz="22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  <a:endParaRPr lang="en-US" sz="2200" b="1" dirty="0">
              <a:solidFill>
                <a:srgbClr val="FECB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59041" y="1774450"/>
            <a:ext cx="49212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Ertragsverluste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abgestorbene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steigende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Neupflanzungskosten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59041" y="2988911"/>
            <a:ext cx="4921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Qualitative / quantitative </a:t>
            </a:r>
            <a:r>
              <a:rPr lang="fr-FR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Schäden</a:t>
            </a:r>
            <a:r>
              <a:rPr lang="fr-FR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fr-FR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bei</a:t>
            </a:r>
            <a:r>
              <a:rPr lang="fr-FR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fr-FR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Weinproduktion</a:t>
            </a:r>
            <a:r>
              <a:rPr lang="fr-FR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(&lt; </a:t>
            </a:r>
            <a:r>
              <a:rPr lang="fr-FR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Zucker</a:t>
            </a:r>
            <a:r>
              <a:rPr lang="fr-FR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fr-FR" sz="2000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&gt;</a:t>
            </a:r>
            <a:r>
              <a:rPr lang="fr-FR" sz="20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pH,   </a:t>
            </a:r>
            <a:r>
              <a:rPr lang="fr-FR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etc.) 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096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Welche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das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   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Älterer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Weinberg)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5" y="2274099"/>
            <a:ext cx="2197290" cy="219729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740" y="2274108"/>
            <a:ext cx="2197289" cy="219728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5708" y="2274107"/>
            <a:ext cx="2203909" cy="219729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55466" y="5022375"/>
            <a:ext cx="230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Botryosphaeria</a:t>
            </a:r>
            <a:endParaRPr lang="en-US" sz="2400" i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987706" y="5022374"/>
            <a:ext cx="116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Eutypa</a:t>
            </a:r>
            <a:endParaRPr lang="en-US" sz="2400" i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538556" y="5022375"/>
            <a:ext cx="229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 </a:t>
            </a:r>
            <a:r>
              <a:rPr lang="it-IT" sz="2400" i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Komplex</a:t>
            </a:r>
            <a:endParaRPr lang="en-US" sz="2400" i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08153" y="5669553"/>
            <a:ext cx="213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Chlorosen</a:t>
            </a:r>
            <a:r>
              <a:rPr lang="en-US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/</a:t>
            </a:r>
            <a:r>
              <a:rPr lang="en-US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Nekrosen</a:t>
            </a:r>
            <a:r>
              <a:rPr lang="en-US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an den </a:t>
            </a:r>
            <a:r>
              <a:rPr lang="en-US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Blättern</a:t>
            </a:r>
            <a:endParaRPr lang="en-US" b="1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330475" y="5669553"/>
            <a:ext cx="249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Verkümmerter</a:t>
            </a:r>
            <a:r>
              <a:rPr lang="en-US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Wuchs</a:t>
            </a:r>
            <a:endParaRPr lang="en-US" b="1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r>
              <a:rPr lang="en-US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Starke </a:t>
            </a:r>
            <a:r>
              <a:rPr lang="en-US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Chlorosen</a:t>
            </a:r>
            <a:r>
              <a:rPr lang="en-US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an den </a:t>
            </a:r>
            <a:r>
              <a:rPr lang="en-US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Blättern</a:t>
            </a:r>
            <a:endParaRPr lang="en-US" b="1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432152" y="5666191"/>
            <a:ext cx="249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Tigerstreifen</a:t>
            </a:r>
            <a:r>
              <a:rPr lang="en-US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Blätter</a:t>
            </a:r>
            <a:endParaRPr lang="en-US" b="1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r>
              <a:rPr lang="it-IT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Schwarze</a:t>
            </a:r>
            <a:r>
              <a:rPr lang="it-IT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Punkte</a:t>
            </a:r>
            <a:r>
              <a:rPr lang="it-IT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an </a:t>
            </a:r>
            <a:r>
              <a:rPr lang="it-IT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den</a:t>
            </a:r>
            <a:r>
              <a:rPr lang="it-IT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Beeren</a:t>
            </a:r>
            <a:endParaRPr lang="en-US" b="1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33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Welche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das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   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üngerer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Weinberg)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Picture 5" descr="http://www.agf.gov.bc.ca/cropprot/grapeipm/images/esca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68756" y="2860969"/>
            <a:ext cx="2435515" cy="1980000"/>
          </a:xfrm>
          <a:prstGeom prst="rect">
            <a:avLst/>
          </a:prstGeom>
          <a:noFill/>
        </p:spPr>
      </p:pic>
      <p:pic>
        <p:nvPicPr>
          <p:cNvPr id="7" name="Picture 4" descr="Reducedgrowth"/>
          <p:cNvPicPr>
            <a:picLocks noChangeAspect="1" noChangeArrowheads="1"/>
          </p:cNvPicPr>
          <p:nvPr/>
        </p:nvPicPr>
        <p:blipFill rotWithShape="1">
          <a:blip r:embed="rId4" cstate="screen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5405" y="2860969"/>
            <a:ext cx="2855769" cy="1980000"/>
          </a:xfrm>
          <a:prstGeom prst="rect">
            <a:avLst/>
          </a:prstGeom>
          <a:noFill/>
        </p:spPr>
      </p:pic>
      <p:pic>
        <p:nvPicPr>
          <p:cNvPr id="8" name="Picture 8" descr="http://treeandvinetrunkdiseases.org/wp-content/uploads/2014/06/DSCN077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22309" y="2860969"/>
            <a:ext cx="3016402" cy="198000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68756" y="4943941"/>
            <a:ext cx="230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Petri-</a:t>
            </a:r>
            <a:r>
              <a:rPr lang="it-IT" sz="2400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Krankheit</a:t>
            </a:r>
            <a:endParaRPr lang="en-US" sz="2400" dirty="0">
              <a:solidFill>
                <a:srgbClr val="C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35405" y="4943941"/>
            <a:ext cx="306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Schwarzholzkrankheit</a:t>
            </a:r>
            <a:endParaRPr lang="en-US" sz="2400" dirty="0">
              <a:solidFill>
                <a:srgbClr val="C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22309" y="4943941"/>
            <a:ext cx="230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Phomopsis</a:t>
            </a:r>
            <a:endParaRPr lang="en-US" sz="2400" dirty="0">
              <a:solidFill>
                <a:srgbClr val="C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641" y="2595151"/>
            <a:ext cx="4127890" cy="303887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1194" y="382137"/>
            <a:ext cx="7820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Warum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Bekämpfung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schwierig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16907" y="2133486"/>
            <a:ext cx="16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endParaRPr lang="en-US" sz="2400" b="1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89176" y="489260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Umwelt</a:t>
            </a:r>
            <a:endParaRPr lang="en-US" sz="2400" b="1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16592" y="489260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Pathogen #1</a:t>
            </a:r>
            <a:endParaRPr lang="en-US" sz="2400" b="1" dirty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089176" y="1815152"/>
            <a:ext cx="275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528531" y="1671821"/>
            <a:ext cx="2615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Gewöhnlcihe</a:t>
            </a:r>
            <a:r>
              <a:rPr lang="en-US" sz="24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Krankheit</a:t>
            </a:r>
            <a:endParaRPr lang="en-US" sz="2400" b="1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Falscher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Mehltau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0562" y="2364319"/>
            <a:ext cx="4763068" cy="3845412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916907" y="2133486"/>
            <a:ext cx="16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endParaRPr lang="en-US" sz="2400" b="1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89176" y="489260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Umwelt</a:t>
            </a:r>
            <a:endParaRPr lang="en-US" sz="2400" b="1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23397" y="597889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Pathogen #1</a:t>
            </a:r>
            <a:endParaRPr lang="en-US" sz="2400" b="1" dirty="0">
              <a:solidFill>
                <a:srgbClr val="FECB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16592" y="489260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Pathogen #2</a:t>
            </a:r>
            <a:endParaRPr lang="en-US" sz="2400" b="1" dirty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24469" y="3562963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Pathogen #3</a:t>
            </a:r>
            <a:endParaRPr lang="en-US" sz="2400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528531" y="1671821"/>
            <a:ext cx="2615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</a:p>
          <a:p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Esca-Komplex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CasellaDiTesto 2"/>
          <p:cNvSpPr txBox="1"/>
          <p:nvPr/>
        </p:nvSpPr>
        <p:spPr>
          <a:xfrm>
            <a:off x="341194" y="382137"/>
            <a:ext cx="7820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</a:p>
        </p:txBody>
      </p:sp>
      <p:sp>
        <p:nvSpPr>
          <p:cNvPr id="13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Warum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Bekämpfung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schwierig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1437</Words>
  <Application>Microsoft Office PowerPoint</Application>
  <PresentationFormat>Bildschirmpräsentation (4:3)</PresentationFormat>
  <Paragraphs>231</Paragraphs>
  <Slides>49</Slides>
  <Notes>18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Dotum</vt:lpstr>
      <vt:lpstr>Roboto</vt:lpstr>
      <vt:lpstr>Roboto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Invernizzi</dc:creator>
  <cp:lastModifiedBy>Mesca Constanze</cp:lastModifiedBy>
  <cp:revision>161</cp:revision>
  <dcterms:created xsi:type="dcterms:W3CDTF">2017-07-05T07:13:53Z</dcterms:created>
  <dcterms:modified xsi:type="dcterms:W3CDTF">2017-09-11T11:56:35Z</dcterms:modified>
</cp:coreProperties>
</file>